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5E93E30-84E0-9E4C-AF46-50B92418D80A}">
          <p14:sldIdLst>
            <p14:sldId id="256"/>
          </p14:sldIdLst>
        </p14:section>
        <p14:section name="Goals of Intrusion detection systems" id="{0FB318EB-77E0-41C1-B81E-C70F9A0FC4D4}">
          <p14:sldIdLst>
            <p14:sldId id="257"/>
            <p14:sldId id="258"/>
            <p14:sldId id="259"/>
            <p14:sldId id="260"/>
            <p14:sldId id="261"/>
          </p14:sldIdLst>
        </p14:section>
        <p14:section name="Data Mining framework for intrusion detection " id="{B40B73A0-A251-CD49-B9AF-5E9FA5004B22}">
          <p14:sldIdLst>
            <p14:sldId id="263"/>
            <p14:sldId id="264"/>
            <p14:sldId id="265"/>
            <p14:sldId id="266"/>
            <p14:sldId id="267"/>
          </p14:sldIdLst>
        </p14:section>
        <p14:section name="Association rules" id="{158ACB41-5878-4B27-9722-6D1854F9E509}">
          <p14:sldIdLst>
            <p14:sldId id="268"/>
            <p14:sldId id="269"/>
            <p14:sldId id="270"/>
            <p14:sldId id="271"/>
          </p14:sldIdLst>
        </p14:section>
        <p14:section name="Building classifier" id="{21285200-2FE2-4112-A96A-FDD6FC5312CE}">
          <p14:sldIdLst>
            <p14:sldId id="279"/>
            <p14:sldId id="280"/>
            <p14:sldId id="281"/>
            <p14:sldId id="282"/>
            <p14:sldId id="283"/>
          </p14:sldIdLst>
        </p14:section>
        <p14:section name="audit data" id="{29B4F33C-67E0-4615-89B4-82DFFE8FAD73}">
          <p14:sldIdLst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96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5EA43-BC15-D74C-830B-3B932B5D270C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6159F-6065-4540-9E96-3AF3F11B5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8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A133563-244E-C840-A0FC-748D4493EA24}" type="slidenum">
              <a:rPr lang="en-US">
                <a:latin typeface="Calibri" charset="0"/>
              </a:rPr>
              <a:pPr eaLnBrk="1" hangingPunct="1"/>
              <a:t>12</a:t>
            </a:fld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156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8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631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62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556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0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36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1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7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6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8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82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5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8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2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5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C4D74-AA63-1B47-9693-3CCB2FB905C7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6EFB2F-CAD5-1B4F-AC71-86CFB2698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kent.edu/~jin/dataminingcourse/intrusiondection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Mining for Intrusion Detection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75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Rule Discover Method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/>
              <a:t>Expert System</a:t>
            </a:r>
          </a:p>
          <a:p>
            <a:pPr>
              <a:lnSpc>
                <a:spcPct val="90000"/>
              </a:lnSpc>
            </a:pPr>
            <a:r>
              <a:rPr lang="en-US" altLang="zh-CN"/>
              <a:t>Measure Based method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Statistical method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Information-Theoretic Measures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Outlier analysis</a:t>
            </a:r>
          </a:p>
          <a:p>
            <a:pPr>
              <a:lnSpc>
                <a:spcPct val="90000"/>
              </a:lnSpc>
            </a:pPr>
            <a:r>
              <a:rPr lang="en-US" altLang="zh-CN"/>
              <a:t>Discovery Association Rules</a:t>
            </a:r>
          </a:p>
          <a:p>
            <a:pPr>
              <a:lnSpc>
                <a:spcPct val="90000"/>
              </a:lnSpc>
            </a:pPr>
            <a:r>
              <a:rPr lang="en-US" altLang="zh-CN"/>
              <a:t>Classification</a:t>
            </a:r>
          </a:p>
          <a:p>
            <a:pPr>
              <a:lnSpc>
                <a:spcPct val="90000"/>
              </a:lnSpc>
            </a:pPr>
            <a:r>
              <a:rPr lang="en-US" altLang="zh-CN"/>
              <a:t>Cluster</a:t>
            </a:r>
          </a:p>
        </p:txBody>
      </p:sp>
    </p:spTree>
    <p:extLst>
      <p:ext uri="{BB962C8B-B14F-4D97-AF65-F5344CB8AC3E}">
        <p14:creationId xmlns:p14="http://schemas.microsoft.com/office/powerpoint/2010/main" val="77573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zh-CN"/>
              <a:t>Pattern Matching &amp; Pattern Recognition Methods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5105400"/>
          </a:xfrm>
        </p:spPr>
        <p:txBody>
          <a:bodyPr>
            <a:normAutofit lnSpcReduction="10000"/>
          </a:bodyPr>
          <a:lstStyle/>
          <a:p>
            <a:r>
              <a:rPr lang="en-US" altLang="zh-CN" sz="2800"/>
              <a:t>Pattern Matching</a:t>
            </a:r>
          </a:p>
          <a:p>
            <a:r>
              <a:rPr lang="en-US" altLang="zh-CN" sz="2800"/>
              <a:t>State Transition &amp; Automata Analysis</a:t>
            </a:r>
          </a:p>
          <a:p>
            <a:r>
              <a:rPr lang="en-US" altLang="zh-CN" sz="2800"/>
              <a:t>Case Based reasoning</a:t>
            </a:r>
          </a:p>
          <a:p>
            <a:r>
              <a:rPr lang="en-US" altLang="zh-CN" sz="2800"/>
              <a:t>Expert System</a:t>
            </a:r>
          </a:p>
          <a:p>
            <a:r>
              <a:rPr lang="en-US" altLang="zh-CN" sz="2800"/>
              <a:t>Measure Based method</a:t>
            </a:r>
          </a:p>
          <a:p>
            <a:pPr lvl="1"/>
            <a:r>
              <a:rPr lang="en-US" altLang="zh-CN" sz="2400"/>
              <a:t>Statistical method</a:t>
            </a:r>
          </a:p>
          <a:p>
            <a:pPr lvl="1"/>
            <a:r>
              <a:rPr lang="en-US" altLang="zh-CN" sz="2400"/>
              <a:t>Information-Theoretic Measures</a:t>
            </a:r>
          </a:p>
          <a:p>
            <a:pPr lvl="1"/>
            <a:r>
              <a:rPr lang="en-US" altLang="zh-CN" sz="2400"/>
              <a:t>Outlier analysis</a:t>
            </a:r>
          </a:p>
          <a:p>
            <a:r>
              <a:rPr lang="en-US" altLang="zh-CN" sz="2800"/>
              <a:t>Association Pattern</a:t>
            </a:r>
          </a:p>
          <a:p>
            <a:r>
              <a:rPr lang="en-US" altLang="zh-CN" sz="2800"/>
              <a:t>Machine Learning method</a:t>
            </a:r>
          </a:p>
          <a:p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289372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ea typeface="+mj-ea"/>
              </a:rPr>
              <a:t>Association Rules</a:t>
            </a:r>
            <a:endParaRPr lang="en-US" dirty="0">
              <a:solidFill>
                <a:schemeClr val="accent1">
                  <a:satMod val="150000"/>
                </a:schemeClr>
              </a:solidFill>
              <a:ea typeface="+mj-ea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53200" cy="4800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2000" dirty="0">
                <a:latin typeface="Corbel" charset="0"/>
              </a:rPr>
              <a:t>Motivated by market-basket analysis </a:t>
            </a:r>
          </a:p>
          <a:p>
            <a:pPr eaLnBrk="1" hangingPunct="1"/>
            <a:endParaRPr lang="en-US" sz="2000" dirty="0">
              <a:latin typeface="Corbel" charset="0"/>
            </a:endParaRPr>
          </a:p>
          <a:p>
            <a:pPr eaLnBrk="1" hangingPunct="1"/>
            <a:r>
              <a:rPr lang="en-US" sz="2000" dirty="0">
                <a:latin typeface="Corbel" charset="0"/>
              </a:rPr>
              <a:t>Generate </a:t>
            </a:r>
            <a:r>
              <a:rPr lang="en-US" sz="2000" dirty="0">
                <a:solidFill>
                  <a:srgbClr val="FF0000"/>
                </a:solidFill>
                <a:latin typeface="Corbel" charset="0"/>
              </a:rPr>
              <a:t>Rules</a:t>
            </a:r>
            <a:r>
              <a:rPr lang="en-US" sz="2000" dirty="0">
                <a:latin typeface="Corbel" charset="0"/>
              </a:rPr>
              <a:t> that capture implications between attribute values</a:t>
            </a:r>
          </a:p>
          <a:p>
            <a:pPr eaLnBrk="1" hangingPunct="1"/>
            <a:endParaRPr lang="en-US" sz="2000" dirty="0">
              <a:latin typeface="Corbel" charset="0"/>
            </a:endParaRPr>
          </a:p>
          <a:p>
            <a:pPr eaLnBrk="1" hangingPunct="1"/>
            <a:r>
              <a:rPr lang="en-US" sz="2000">
                <a:latin typeface="Corbel" charset="0"/>
              </a:rPr>
              <a:t>Rule Example</a:t>
            </a:r>
          </a:p>
          <a:p>
            <a:pPr lvl="1" eaLnBrk="1" hangingPunct="1"/>
            <a:r>
              <a:rPr lang="en-US" sz="2000">
                <a:latin typeface="Corbel" charset="0"/>
              </a:rPr>
              <a:t>Lettuce &amp; Tomato -&gt; Salad Dressing [0.4, 0.9]</a:t>
            </a:r>
          </a:p>
          <a:p>
            <a:pPr eaLnBrk="1" hangingPunct="1"/>
            <a:endParaRPr lang="en-US" sz="2000" dirty="0">
              <a:latin typeface="Corbel" charset="0"/>
            </a:endParaRPr>
          </a:p>
          <a:p>
            <a:pPr eaLnBrk="1" hangingPunct="1"/>
            <a:r>
              <a:rPr lang="en-US" sz="2000" dirty="0">
                <a:latin typeface="Corbel" charset="0"/>
              </a:rPr>
              <a:t>Parameters [s, c]</a:t>
            </a:r>
          </a:p>
          <a:p>
            <a:pPr lvl="1" eaLnBrk="1" hangingPunct="1"/>
            <a:r>
              <a:rPr lang="en-US" sz="2000" dirty="0">
                <a:latin typeface="Corbel" charset="0"/>
              </a:rPr>
              <a:t>Support (s) % records satisfy LHS and RHS</a:t>
            </a:r>
          </a:p>
          <a:p>
            <a:pPr lvl="1" eaLnBrk="1" hangingPunct="1"/>
            <a:r>
              <a:rPr lang="en-US" sz="2000" dirty="0">
                <a:latin typeface="Corbel" charset="0"/>
              </a:rPr>
              <a:t>Confidence (c) = P(satisfies RHS | satisfies LHS)</a:t>
            </a:r>
          </a:p>
          <a:p>
            <a:pPr eaLnBrk="1" hangingPunct="1"/>
            <a:endParaRPr lang="en-US" sz="2000" dirty="0">
              <a:latin typeface="Corbel" charset="0"/>
            </a:endParaRPr>
          </a:p>
          <a:p>
            <a:pPr eaLnBrk="1" hangingPunct="1"/>
            <a:r>
              <a:rPr lang="en-US" sz="2000" dirty="0">
                <a:latin typeface="Corbel" charset="0"/>
              </a:rPr>
              <a:t>Mining Problem</a:t>
            </a:r>
          </a:p>
          <a:p>
            <a:pPr lvl="1" eaLnBrk="1" hangingPunct="1"/>
            <a:r>
              <a:rPr lang="ja-JP" altLang="en-US" sz="2000" dirty="0">
                <a:latin typeface="Corbel" charset="0"/>
              </a:rPr>
              <a:t>“</a:t>
            </a:r>
            <a:r>
              <a:rPr lang="en-US" sz="2000" dirty="0">
                <a:latin typeface="Corbel" charset="0"/>
              </a:rPr>
              <a:t>Find all association rules that have support and confidence  &gt; user-defined minimum value</a:t>
            </a:r>
            <a:r>
              <a:rPr lang="ja-JP" altLang="en-US" sz="2000" dirty="0">
                <a:latin typeface="Corbel" charset="0"/>
              </a:rPr>
              <a:t>”</a:t>
            </a:r>
            <a:endParaRPr lang="en-US" sz="2000" dirty="0">
              <a:latin typeface="Corbe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B33CCBB-3803-FA4F-B802-5CC441660ABA}" type="datetime1">
              <a:rPr lang="en-US">
                <a:solidFill>
                  <a:srgbClr val="3F3F3F"/>
                </a:solidFill>
                <a:latin typeface="Corbel" charset="0"/>
              </a:rPr>
              <a:pPr eaLnBrk="1" hangingPunct="1"/>
              <a:t>4/15/2014</a:t>
            </a:fld>
            <a:endParaRPr lang="en-US">
              <a:solidFill>
                <a:srgbClr val="3F3F3F"/>
              </a:solidFill>
              <a:latin typeface="Corbe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Data Mining in Intrusion Detection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838462B-7DA4-3248-94F5-5ABE5871A72D}" type="slidenum">
              <a:rPr lang="en-US">
                <a:solidFill>
                  <a:srgbClr val="3F3F3F"/>
                </a:solidFill>
                <a:latin typeface="Corbel" charset="0"/>
              </a:rPr>
              <a:pPr eaLnBrk="1" hangingPunct="1"/>
              <a:t>12</a:t>
            </a:fld>
            <a:endParaRPr lang="en-US">
              <a:solidFill>
                <a:srgbClr val="3F3F3F"/>
              </a:solidFill>
              <a:latin typeface="Corbel" charset="0"/>
            </a:endParaRPr>
          </a:p>
        </p:txBody>
      </p:sp>
      <p:pic>
        <p:nvPicPr>
          <p:cNvPr id="14343" name="Picture 2" descr="grocery graphics, &#10;consumer, grocery, &#10;industry, retail, &#10;shopping. fotosearch &#10;- search stock &#10;photos, pictures, &#10;images, and photo &#10;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400300"/>
            <a:ext cx="190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806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Association Pattern Discover</a:t>
            </a:r>
            <a:endParaRPr lang="zh-CN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124200"/>
          </a:xfrm>
        </p:spPr>
        <p:txBody>
          <a:bodyPr/>
          <a:lstStyle/>
          <a:p>
            <a:r>
              <a:rPr lang="en-US" altLang="zh-CN"/>
              <a:t>Goal is to derive multi-feature (attribute) correlations from a set of records.</a:t>
            </a:r>
          </a:p>
          <a:p>
            <a:r>
              <a:rPr lang="en-US" altLang="zh-CN"/>
              <a:t>An expression of an association pattern: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657600"/>
            <a:ext cx="8001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762000" y="5181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l"/>
            </a:pPr>
            <a:r>
              <a:rPr lang="en-US" altLang="zh-CN" sz="3200"/>
              <a:t>The Pattern Discover Algorithm:</a:t>
            </a:r>
          </a:p>
          <a:p>
            <a:pPr marL="914400" lvl="1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AutoNum type="arabicPeriod"/>
            </a:pPr>
            <a:r>
              <a:rPr lang="en-US" altLang="zh-CN" sz="2800"/>
              <a:t>Apriori Algorithm</a:t>
            </a:r>
          </a:p>
          <a:p>
            <a:pPr marL="914400" lvl="1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AutoNum type="arabicPeriod"/>
            </a:pPr>
            <a:r>
              <a:rPr lang="en-US" altLang="zh-CN" sz="2800"/>
              <a:t>FP(frequent pattern)-Tree</a:t>
            </a:r>
          </a:p>
        </p:txBody>
      </p:sp>
    </p:spTree>
    <p:extLst>
      <p:ext uri="{BB962C8B-B14F-4D97-AF65-F5344CB8AC3E}">
        <p14:creationId xmlns:p14="http://schemas.microsoft.com/office/powerpoint/2010/main" val="22921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Association Pattern Example</a:t>
            </a:r>
            <a:endParaRPr lang="zh-CN" altLang="en-US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6106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17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zh-CN"/>
              <a:t>Association Pattern Detecting</a:t>
            </a:r>
            <a:endParaRPr lang="zh-CN" alt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001000" cy="4876800"/>
          </a:xfrm>
        </p:spPr>
        <p:txBody>
          <a:bodyPr/>
          <a:lstStyle/>
          <a:p>
            <a:r>
              <a:rPr lang="en-US" altLang="zh-CN"/>
              <a:t>Statistics </a:t>
            </a:r>
            <a:r>
              <a:rPr lang="en-US" altLang="zh-CN" sz="2800"/>
              <a:t>Approaches</a:t>
            </a:r>
            <a:endParaRPr lang="en-US" altLang="zh-CN"/>
          </a:p>
          <a:p>
            <a:pPr lvl="1"/>
            <a:r>
              <a:rPr lang="en-US" altLang="zh-CN"/>
              <a:t>Constructing temporal statistical features from discovered pattern.</a:t>
            </a:r>
          </a:p>
          <a:p>
            <a:pPr lvl="1"/>
            <a:r>
              <a:rPr lang="en-US" altLang="zh-CN"/>
              <a:t>Using measure-based method to detect intrusion</a:t>
            </a:r>
          </a:p>
          <a:p>
            <a:r>
              <a:rPr lang="en-US" altLang="zh-CN"/>
              <a:t>Pattern Matching</a:t>
            </a:r>
          </a:p>
          <a:p>
            <a:pPr lvl="1"/>
            <a:r>
              <a:rPr lang="en-US" altLang="zh-CN"/>
              <a:t>Nobody discuss this idea.</a:t>
            </a:r>
          </a:p>
        </p:txBody>
      </p:sp>
    </p:spTree>
    <p:extLst>
      <p:ext uri="{BB962C8B-B14F-4D97-AF65-F5344CB8AC3E}">
        <p14:creationId xmlns:p14="http://schemas.microsoft.com/office/powerpoint/2010/main" val="272142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zh-CN">
                <a:ea typeface="宋体" panose="02010600030101010101" pitchFamily="2" charset="-122"/>
              </a:rPr>
              <a:t>Classification: A Two-Step Process </a:t>
            </a:r>
          </a:p>
        </p:txBody>
      </p:sp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Model construction: describe a set of predetermined classes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Training dataset: tuples for model construction</a:t>
            </a:r>
          </a:p>
          <a:p>
            <a:pPr lvl="2">
              <a:lnSpc>
                <a:spcPct val="110000"/>
              </a:lnSpc>
            </a:pPr>
            <a:r>
              <a:rPr lang="en-US" altLang="zh-CN" sz="1800">
                <a:ea typeface="宋体" panose="02010600030101010101" pitchFamily="2" charset="-122"/>
              </a:rPr>
              <a:t>Each tuple/sample belongs to a predefined class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Classification rules, decision trees, or math formulae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Model application: classify unseen objects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Estimate accuracy of the model using an independent test set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Acceptable accuracy </a:t>
            </a:r>
            <a:r>
              <a:rPr lang="en-US" altLang="zh-CN" sz="2000">
                <a:ea typeface="宋体" panose="02010600030101010101" pitchFamily="2" charset="-122"/>
                <a:sym typeface="Wingdings" panose="05000000000000000000" pitchFamily="2" charset="2"/>
              </a:rPr>
              <a:t></a:t>
            </a:r>
            <a:r>
              <a:rPr lang="en-US" altLang="zh-CN" sz="2000">
                <a:ea typeface="宋体" panose="02010600030101010101" pitchFamily="2" charset="-122"/>
              </a:rPr>
              <a:t> apply the model to classify data tuples with unknown class labels</a:t>
            </a:r>
          </a:p>
        </p:txBody>
      </p:sp>
    </p:spTree>
    <p:extLst>
      <p:ext uri="{BB962C8B-B14F-4D97-AF65-F5344CB8AC3E}">
        <p14:creationId xmlns:p14="http://schemas.microsoft.com/office/powerpoint/2010/main" val="2834994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Classification Methods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ea typeface="宋体" panose="02010600030101010101" pitchFamily="2" charset="-122"/>
              </a:rPr>
              <a:t>Basic Algorithm ID3</a:t>
            </a:r>
          </a:p>
          <a:p>
            <a:r>
              <a:rPr lang="en-US" altLang="zh-CN">
                <a:ea typeface="宋体" panose="02010600030101010101" pitchFamily="2" charset="-122"/>
              </a:rPr>
              <a:t>Neural networks </a:t>
            </a:r>
          </a:p>
          <a:p>
            <a:r>
              <a:rPr lang="en-US" altLang="zh-CN">
                <a:ea typeface="宋体" panose="02010600030101010101" pitchFamily="2" charset="-122"/>
              </a:rPr>
              <a:t>Bayesian classification</a:t>
            </a:r>
          </a:p>
          <a:p>
            <a:pPr lvl="1"/>
            <a:r>
              <a:rPr lang="en-US" altLang="zh-CN">
                <a:ea typeface="宋体" panose="02010600030101010101" pitchFamily="2" charset="-122"/>
              </a:rPr>
              <a:t>Na</a:t>
            </a:r>
            <a:r>
              <a:rPr lang="en-US" altLang="zh-CN">
                <a:latin typeface="Tahoma" panose="020B0604030504040204" pitchFamily="34" charset="0"/>
                <a:ea typeface="宋体" panose="02010600030101010101" pitchFamily="2" charset="-122"/>
              </a:rPr>
              <a:t>ï</a:t>
            </a:r>
            <a:r>
              <a:rPr lang="en-US" altLang="zh-CN">
                <a:ea typeface="宋体" panose="02010600030101010101" pitchFamily="2" charset="-122"/>
              </a:rPr>
              <a:t>ve Bayesian classification</a:t>
            </a:r>
          </a:p>
          <a:p>
            <a:pPr lvl="1"/>
            <a:r>
              <a:rPr lang="en-US" altLang="zh-CN">
                <a:ea typeface="宋体" panose="02010600030101010101" pitchFamily="2" charset="-122"/>
              </a:rPr>
              <a:t>Bayesian belief network</a:t>
            </a:r>
          </a:p>
          <a:p>
            <a:r>
              <a:rPr lang="en-US" altLang="zh-CN">
                <a:ea typeface="宋体" panose="02010600030101010101" pitchFamily="2" charset="-122"/>
              </a:rPr>
              <a:t>Support vector machines</a:t>
            </a:r>
          </a:p>
        </p:txBody>
      </p:sp>
    </p:spTree>
    <p:extLst>
      <p:ext uri="{BB962C8B-B14F-4D97-AF65-F5344CB8AC3E}">
        <p14:creationId xmlns:p14="http://schemas.microsoft.com/office/powerpoint/2010/main" val="3411298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zh-CN" sz="4000">
                <a:ea typeface="宋体" panose="02010600030101010101" pitchFamily="2" charset="-122"/>
              </a:rPr>
              <a:t>Classification for Intrusion Detection</a:t>
            </a:r>
          </a:p>
        </p:txBody>
      </p:sp>
      <p:sp>
        <p:nvSpPr>
          <p:cNvPr id="367619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Misuse detection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Classification based on known intrusions</a:t>
            </a:r>
          </a:p>
          <a:p>
            <a:pPr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Example: Sinclair et al. “An application of machine learning to network intrusion detection”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Use decision trees and ID3 on host session data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Use genetic algorithms to generate rules</a:t>
            </a:r>
          </a:p>
          <a:p>
            <a:pPr lvl="2">
              <a:lnSpc>
                <a:spcPct val="120000"/>
              </a:lnSpc>
            </a:pP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If &lt;pattern&gt; then &lt;alert&gt;</a:t>
            </a:r>
          </a:p>
        </p:txBody>
      </p:sp>
    </p:spTree>
    <p:extLst>
      <p:ext uri="{BB962C8B-B14F-4D97-AF65-F5344CB8AC3E}">
        <p14:creationId xmlns:p14="http://schemas.microsoft.com/office/powerpoint/2010/main" val="902522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zh-CN">
                <a:ea typeface="宋体" panose="02010600030101010101" pitchFamily="2" charset="-122"/>
              </a:rPr>
              <a:t>HIDE</a:t>
            </a:r>
          </a:p>
        </p:txBody>
      </p:sp>
      <p:sp>
        <p:nvSpPr>
          <p:cNvPr id="368643" name="Rectangle 3"/>
          <p:cNvSpPr>
            <a:spLocks noChangeArrowheads="1"/>
          </p:cNvSpPr>
          <p:nvPr/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400">
                <a:ea typeface="宋体" panose="02010600030101010101" pitchFamily="2" charset="-122"/>
              </a:rPr>
              <a:t>A hierarchical network intrusion detection system using statistical processing and neural network classification</a:t>
            </a:r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400">
                <a:ea typeface="宋体" panose="02010600030101010101" pitchFamily="2" charset="-122"/>
              </a:rPr>
              <a:t> by Zheng et al.</a:t>
            </a:r>
          </a:p>
          <a:p>
            <a:r>
              <a:rPr lang="en-US" altLang="zh-CN" sz="2400">
                <a:ea typeface="宋体" panose="02010600030101010101" pitchFamily="2" charset="-122"/>
              </a:rPr>
              <a:t>Five major components</a:t>
            </a:r>
          </a:p>
          <a:p>
            <a:pPr lvl="1"/>
            <a:r>
              <a:rPr lang="en-US" altLang="zh-CN" sz="2000">
                <a:ea typeface="宋体" panose="02010600030101010101" pitchFamily="2" charset="-122"/>
              </a:rPr>
              <a:t>Probes collect traffic data</a:t>
            </a:r>
          </a:p>
          <a:p>
            <a:pPr lvl="1"/>
            <a:r>
              <a:rPr lang="en-US" altLang="zh-CN" sz="2000">
                <a:ea typeface="宋体" panose="02010600030101010101" pitchFamily="2" charset="-122"/>
              </a:rPr>
              <a:t>Event preprocessor preprocesses traffic data and feeds the statistical model</a:t>
            </a:r>
          </a:p>
          <a:p>
            <a:pPr lvl="1"/>
            <a:r>
              <a:rPr lang="en-US" altLang="zh-CN" sz="2000">
                <a:ea typeface="宋体" panose="02010600030101010101" pitchFamily="2" charset="-122"/>
              </a:rPr>
              <a:t>Statistical processor maintains a model for normal activities and generates vectors for new events</a:t>
            </a:r>
          </a:p>
          <a:p>
            <a:pPr lvl="1"/>
            <a:r>
              <a:rPr lang="en-US" altLang="zh-CN" sz="2000">
                <a:ea typeface="宋体" panose="02010600030101010101" pitchFamily="2" charset="-122"/>
              </a:rPr>
              <a:t>Neural network classifies the vectors of new events</a:t>
            </a:r>
          </a:p>
          <a:p>
            <a:pPr lvl="1"/>
            <a:r>
              <a:rPr lang="en-US" altLang="zh-CN" sz="2000">
                <a:ea typeface="宋体" panose="02010600030101010101" pitchFamily="2" charset="-122"/>
              </a:rPr>
              <a:t>Post processor generates reports</a:t>
            </a:r>
          </a:p>
        </p:txBody>
      </p:sp>
    </p:spTree>
    <p:extLst>
      <p:ext uri="{BB962C8B-B14F-4D97-AF65-F5344CB8AC3E}">
        <p14:creationId xmlns:p14="http://schemas.microsoft.com/office/powerpoint/2010/main" val="239653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need protection?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Cyberattacks still on rise</a:t>
            </a:r>
          </a:p>
          <a:p>
            <a:r>
              <a:rPr lang="en-US"/>
              <a:t>Threat of cyber-terrorism, more coordinated</a:t>
            </a:r>
          </a:p>
          <a:p>
            <a:r>
              <a:rPr lang="en-US"/>
              <a:t>Even sensitive installations not well-secured, regular breakins</a:t>
            </a:r>
          </a:p>
          <a:p>
            <a:r>
              <a:rPr lang="en-US"/>
              <a:t>Change in demographic: attacks require less sophisticated attackers.</a:t>
            </a:r>
          </a:p>
        </p:txBody>
      </p:sp>
    </p:spTree>
    <p:extLst>
      <p:ext uri="{BB962C8B-B14F-4D97-AF65-F5344CB8AC3E}">
        <p14:creationId xmlns:p14="http://schemas.microsoft.com/office/powerpoint/2010/main" val="3111879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zh-CN" sz="4000">
                <a:ea typeface="宋体" panose="02010600030101010101" pitchFamily="2" charset="-122"/>
              </a:rPr>
              <a:t>Intrusion Detection by NN and SVM</a:t>
            </a:r>
          </a:p>
        </p:txBody>
      </p:sp>
      <p:sp>
        <p:nvSpPr>
          <p:cNvPr id="369667" name="Rectangle 3"/>
          <p:cNvSpPr>
            <a:spLocks noChangeArrowheads="1"/>
          </p:cNvSpPr>
          <p:nvPr/>
        </p:nvSpPr>
        <p:spPr bwMode="auto">
          <a:xfrm>
            <a:off x="533400" y="1600200"/>
            <a:ext cx="8001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S. Mukkamala et al., IEEE IJCNN May 2002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Discover useful patterns or features that describe user behavior on a system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Use the set of relevant features to build classifiers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SVMs have great potential to be used in place of NNs due to its scalability and faster training and running time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NNs are especially suited for multi-category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856990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720137" cy="7620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ea typeface="宋体" panose="02010600030101010101" pitchFamily="2" charset="-122"/>
              </a:rPr>
              <a:t>A Systematic Framework</a:t>
            </a:r>
            <a:r>
              <a:rPr lang="en-US" altLang="zh-CN" sz="4000">
                <a:latin typeface="Tahoma" panose="020B0604030504040204" pitchFamily="34" charset="0"/>
                <a:ea typeface="宋体" panose="02010600030101010101" pitchFamily="2" charset="-122"/>
              </a:rPr>
              <a:t>—</a:t>
            </a:r>
            <a:r>
              <a:rPr lang="en-US" altLang="zh-CN" sz="4000">
                <a:ea typeface="宋体" panose="02010600030101010101" pitchFamily="2" charset="-122"/>
              </a:rPr>
              <a:t>J.Stolfo et al.</a:t>
            </a:r>
            <a:endParaRPr lang="en-US" sz="4000"/>
          </a:p>
        </p:txBody>
      </p:sp>
      <p:sp>
        <p:nvSpPr>
          <p:cNvPr id="312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CN" sz="2400" dirty="0">
                <a:ea typeface="宋体" panose="02010600030101010101" pitchFamily="2" charset="-122"/>
              </a:rPr>
              <a:t>Build good models: 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select appropriate features of audit data to build intrusion detection models </a:t>
            </a:r>
          </a:p>
          <a:p>
            <a:pPr>
              <a:lnSpc>
                <a:spcPct val="110000"/>
              </a:lnSpc>
            </a:pPr>
            <a:r>
              <a:rPr lang="en-US" altLang="zh-CN" sz="2400" dirty="0">
                <a:ea typeface="宋体" panose="02010600030101010101" pitchFamily="2" charset="-122"/>
              </a:rPr>
              <a:t>Build better models: 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architect a hierarchical detector system that combines multiple detection models </a:t>
            </a:r>
          </a:p>
          <a:p>
            <a:pPr>
              <a:lnSpc>
                <a:spcPct val="110000"/>
              </a:lnSpc>
            </a:pPr>
            <a:r>
              <a:rPr lang="en-US" altLang="zh-CN" sz="2400" dirty="0">
                <a:ea typeface="宋体" panose="02010600030101010101" pitchFamily="2" charset="-122"/>
              </a:rPr>
              <a:t>Build updated models: </a:t>
            </a:r>
          </a:p>
          <a:p>
            <a:pPr lvl="1">
              <a:lnSpc>
                <a:spcPct val="11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dynamically update and deploy new detection system as needed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34933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A Systematic Framework</a:t>
            </a:r>
            <a:endParaRPr lang="en-US" sz="4000"/>
          </a:p>
        </p:txBody>
      </p:sp>
      <p:sp>
        <p:nvSpPr>
          <p:cNvPr id="313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80000"/>
              </a:lnSpc>
            </a:pPr>
            <a:r>
              <a:rPr lang="en-US" altLang="zh-CN" sz="2400" dirty="0">
                <a:ea typeface="宋体" panose="02010600030101010101" pitchFamily="2" charset="-122"/>
              </a:rPr>
              <a:t>Support for the feature selection and model construction:</a:t>
            </a:r>
            <a:r>
              <a:rPr lang="en-US" altLang="zh-CN" sz="2400" b="1" dirty="0">
                <a:ea typeface="宋体" panose="02010600030101010101" pitchFamily="2" charset="-122"/>
              </a:rPr>
              <a:t> </a:t>
            </a:r>
          </a:p>
          <a:p>
            <a:pPr lvl="1">
              <a:lnSpc>
                <a:spcPct val="18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Apply data mining algorithms to find consistent inter- and intra- audit record (event) patterns </a:t>
            </a:r>
          </a:p>
          <a:p>
            <a:pPr lvl="1">
              <a:lnSpc>
                <a:spcPct val="18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Use the features and time windows in the discovered patterns to build detection models </a:t>
            </a:r>
          </a:p>
          <a:p>
            <a:pPr lvl="1">
              <a:lnSpc>
                <a:spcPct val="180000"/>
              </a:lnSpc>
            </a:pPr>
            <a:r>
              <a:rPr lang="en-US" altLang="zh-CN" sz="2000" dirty="0">
                <a:ea typeface="宋体" panose="02010600030101010101" pitchFamily="2" charset="-122"/>
              </a:rPr>
              <a:t>A support environment to semi-automate this process</a:t>
            </a:r>
          </a:p>
          <a:p>
            <a:pPr>
              <a:lnSpc>
                <a:spcPct val="6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2816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A Systematic Framework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Combining multiple detection models:</a:t>
            </a:r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</a:p>
          <a:p>
            <a:pPr lvl="1"/>
            <a:r>
              <a:rPr lang="en-US" altLang="zh-CN" sz="2000">
                <a:latin typeface="Arial" panose="020B0604020202020204" pitchFamily="34" charset="0"/>
                <a:ea typeface="宋体" panose="02010600030101010101" pitchFamily="2" charset="-122"/>
              </a:rPr>
              <a:t>Each (base) detector model monitors one aspect of the system </a:t>
            </a:r>
          </a:p>
          <a:p>
            <a:pPr lvl="1"/>
            <a:r>
              <a:rPr lang="en-US" altLang="zh-CN" sz="2000">
                <a:latin typeface="Arial" panose="020B0604020202020204" pitchFamily="34" charset="0"/>
                <a:ea typeface="宋体" panose="02010600030101010101" pitchFamily="2" charset="-122"/>
              </a:rPr>
              <a:t>They can employ different techniques and be independent of each other </a:t>
            </a:r>
          </a:p>
          <a:p>
            <a:pPr lvl="1"/>
            <a:r>
              <a:rPr lang="en-US" altLang="zh-CN" sz="2000">
                <a:latin typeface="Arial" panose="020B0604020202020204" pitchFamily="34" charset="0"/>
                <a:ea typeface="宋体" panose="02010600030101010101" pitchFamily="2" charset="-122"/>
              </a:rPr>
              <a:t>The learned (meta) detector combines evidence from a number of base detectors</a:t>
            </a:r>
          </a:p>
          <a:p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An intelligent agent-based architecture</a:t>
            </a:r>
            <a:r>
              <a:rPr lang="en-US"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: </a:t>
            </a:r>
          </a:p>
          <a:p>
            <a:pPr lvl="1"/>
            <a:r>
              <a:rPr lang="en-US" altLang="zh-CN" sz="2000">
                <a:latin typeface="Arial" panose="020B0604020202020204" pitchFamily="34" charset="0"/>
                <a:ea typeface="宋体" panose="02010600030101010101" pitchFamily="2" charset="-122"/>
              </a:rPr>
              <a:t>learning agents: continuously compute (learn) the detection models </a:t>
            </a:r>
          </a:p>
          <a:p>
            <a:pPr lvl="1"/>
            <a:r>
              <a:rPr lang="en-US" altLang="zh-CN" sz="2000">
                <a:latin typeface="Arial" panose="020B0604020202020204" pitchFamily="34" charset="0"/>
                <a:ea typeface="宋体" panose="02010600030101010101" pitchFamily="2" charset="-122"/>
              </a:rPr>
              <a:t>detection agents: use the (updated) models to detect intrusions</a:t>
            </a:r>
          </a:p>
        </p:txBody>
      </p:sp>
    </p:spTree>
    <p:extLst>
      <p:ext uri="{BB962C8B-B14F-4D97-AF65-F5344CB8AC3E}">
        <p14:creationId xmlns:p14="http://schemas.microsoft.com/office/powerpoint/2010/main" val="3793772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93038" cy="6096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ea typeface="宋体" panose="02010600030101010101" pitchFamily="2" charset="-122"/>
              </a:rPr>
              <a:t>A Systematic Framework</a:t>
            </a:r>
          </a:p>
        </p:txBody>
      </p:sp>
      <p:pic>
        <p:nvPicPr>
          <p:cNvPr id="3153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35038"/>
            <a:ext cx="8820150" cy="592296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616355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793038" cy="9906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ea typeface="宋体" panose="02010600030101010101" pitchFamily="2" charset="-122"/>
              </a:rPr>
              <a:t>Building Classifiers for Intrusion Detection</a:t>
            </a:r>
            <a:r>
              <a:rPr lang="en-US" altLang="zh-CN" sz="4000">
                <a:latin typeface="Tahoma" panose="020B0604030504040204" pitchFamily="34" charset="0"/>
                <a:ea typeface="宋体" panose="02010600030101010101" pitchFamily="2" charset="-122"/>
                <a:cs typeface="Tahoma" panose="020B0604030504040204" pitchFamily="34" charset="0"/>
              </a:rPr>
              <a:t>—</a:t>
            </a:r>
            <a:r>
              <a:rPr lang="en-US" altLang="zh-CN" sz="3600">
                <a:ea typeface="宋体" panose="02010600030101010101" pitchFamily="2" charset="-122"/>
              </a:rPr>
              <a:t>J.Stolfo et al.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471488" y="1803400"/>
            <a:ext cx="8201025" cy="392112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Experiments in constructing classification models for anomaly detection</a:t>
            </a:r>
            <a:r>
              <a:rPr lang="en-US" altLang="zh-CN" sz="2400" b="1">
                <a:ea typeface="宋体" panose="02010600030101010101" pitchFamily="2" charset="-122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Two experiments:</a:t>
            </a:r>
            <a:r>
              <a:rPr lang="en-US" altLang="zh-CN" sz="2400" b="1">
                <a:ea typeface="宋体" panose="02010600030101010101" pitchFamily="2" charset="-122"/>
              </a:rPr>
              <a:t> </a:t>
            </a:r>
          </a:p>
          <a:p>
            <a:pPr lvl="1">
              <a:lnSpc>
                <a:spcPct val="110000"/>
              </a:lnSpc>
            </a:pPr>
            <a:r>
              <a:rPr lang="en-US" altLang="zh-CN" sz="2000" i="1">
                <a:ea typeface="宋体" panose="02010600030101010101" pitchFamily="2" charset="-122"/>
              </a:rPr>
              <a:t>sendmail</a:t>
            </a:r>
            <a:r>
              <a:rPr lang="en-US" altLang="zh-CN" sz="2000">
                <a:ea typeface="宋体" panose="02010600030101010101" pitchFamily="2" charset="-122"/>
              </a:rPr>
              <a:t> system call data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network</a:t>
            </a:r>
            <a:r>
              <a:rPr lang="en-US" altLang="zh-CN" sz="2000" i="1">
                <a:ea typeface="宋体" panose="02010600030101010101" pitchFamily="2" charset="-122"/>
              </a:rPr>
              <a:t> tcpdump</a:t>
            </a:r>
            <a:r>
              <a:rPr lang="en-US" altLang="zh-CN" sz="2000">
                <a:ea typeface="宋体" panose="02010600030101010101" pitchFamily="2" charset="-122"/>
              </a:rPr>
              <a:t> data 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Use meta classifier to combine multiple classification models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endParaRPr lang="en-US" altLang="zh-CN" sz="24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7601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Classification Models on </a:t>
            </a:r>
            <a:r>
              <a:rPr lang="en-US" altLang="zh-CN" sz="4000" i="1">
                <a:ea typeface="宋体" panose="02010600030101010101" pitchFamily="2" charset="-122"/>
              </a:rPr>
              <a:t>sendmail</a:t>
            </a:r>
            <a:r>
              <a:rPr lang="en-US" altLang="zh-CN" sz="4000"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30000"/>
              </a:lnSpc>
            </a:pPr>
            <a:r>
              <a:rPr lang="en-US" altLang="zh-CN" sz="2400">
                <a:ea typeface="宋体" panose="02010600030101010101" pitchFamily="2" charset="-122"/>
              </a:rPr>
              <a:t>The data: sequence of system calls made by </a:t>
            </a:r>
            <a:r>
              <a:rPr lang="en-US" altLang="zh-CN" sz="2400" i="1">
                <a:ea typeface="宋体" panose="02010600030101010101" pitchFamily="2" charset="-122"/>
              </a:rPr>
              <a:t>sendmail</a:t>
            </a:r>
            <a:r>
              <a:rPr lang="en-US" altLang="zh-CN" sz="2400">
                <a:ea typeface="宋体" panose="02010600030101010101" pitchFamily="2" charset="-122"/>
              </a:rPr>
              <a:t>. </a:t>
            </a:r>
          </a:p>
          <a:p>
            <a:pPr>
              <a:lnSpc>
                <a:spcPct val="130000"/>
              </a:lnSpc>
            </a:pPr>
            <a:r>
              <a:rPr lang="en-US" altLang="zh-CN" sz="2400">
                <a:ea typeface="宋体" panose="02010600030101010101" pitchFamily="2" charset="-122"/>
              </a:rPr>
              <a:t>Classification models (rules): describe the </a:t>
            </a:r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400">
                <a:ea typeface="宋体" panose="02010600030101010101" pitchFamily="2" charset="-122"/>
              </a:rPr>
              <a:t>normal</a:t>
            </a:r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400">
                <a:ea typeface="宋体" panose="02010600030101010101" pitchFamily="2" charset="-122"/>
              </a:rPr>
              <a:t> patterns of the system call sequences. </a:t>
            </a:r>
          </a:p>
          <a:p>
            <a:pPr>
              <a:lnSpc>
                <a:spcPct val="130000"/>
              </a:lnSpc>
            </a:pPr>
            <a:r>
              <a:rPr lang="en-US" altLang="zh-CN" sz="2400">
                <a:ea typeface="宋体" panose="02010600030101010101" pitchFamily="2" charset="-122"/>
              </a:rPr>
              <a:t>The rule set is the normal profile of </a:t>
            </a:r>
            <a:r>
              <a:rPr lang="en-US" altLang="zh-CN" sz="2400" i="1">
                <a:ea typeface="宋体" panose="02010600030101010101" pitchFamily="2" charset="-122"/>
              </a:rPr>
              <a:t>sendmail</a:t>
            </a:r>
            <a:r>
              <a:rPr lang="en-US" altLang="zh-CN" sz="2400">
                <a:ea typeface="宋体" panose="02010600030101010101" pitchFamily="2" charset="-122"/>
              </a:rPr>
              <a:t> </a:t>
            </a:r>
          </a:p>
          <a:p>
            <a:pPr>
              <a:lnSpc>
                <a:spcPct val="130000"/>
              </a:lnSpc>
            </a:pPr>
            <a:r>
              <a:rPr lang="en-US" altLang="zh-CN" sz="2400">
                <a:ea typeface="宋体" panose="02010600030101010101" pitchFamily="2" charset="-122"/>
              </a:rPr>
              <a:t>Detection: calculate the deviation from the profile</a:t>
            </a:r>
            <a:r>
              <a:rPr lang="en-US" altLang="zh-CN" sz="2400" b="1">
                <a:ea typeface="宋体" panose="02010600030101010101" pitchFamily="2" charset="-122"/>
              </a:rPr>
              <a:t> </a:t>
            </a:r>
          </a:p>
          <a:p>
            <a:pPr lvl="1">
              <a:lnSpc>
                <a:spcPct val="130000"/>
              </a:lnSpc>
            </a:pPr>
            <a:r>
              <a:rPr lang="en-US" altLang="zh-CN" sz="2000">
                <a:ea typeface="宋体" panose="02010600030101010101" pitchFamily="2" charset="-122"/>
              </a:rPr>
              <a:t>large number/high scores of 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000">
                <a:ea typeface="宋体" panose="02010600030101010101" pitchFamily="2" charset="-122"/>
              </a:rPr>
              <a:t>violations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000">
                <a:ea typeface="宋体" panose="02010600030101010101" pitchFamily="2" charset="-122"/>
              </a:rPr>
              <a:t> to the rules in a new trace suggests an exploit </a:t>
            </a:r>
          </a:p>
        </p:txBody>
      </p:sp>
    </p:spTree>
    <p:extLst>
      <p:ext uri="{BB962C8B-B14F-4D97-AF65-F5344CB8AC3E}">
        <p14:creationId xmlns:p14="http://schemas.microsoft.com/office/powerpoint/2010/main" val="33586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Classification Models on </a:t>
            </a:r>
            <a:r>
              <a:rPr lang="en-US" altLang="zh-CN" sz="4000" i="1">
                <a:ea typeface="宋体" panose="02010600030101010101" pitchFamily="2" charset="-122"/>
              </a:rPr>
              <a:t>sendmail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>
                <a:ea typeface="宋体" panose="02010600030101010101" pitchFamily="2" charset="-122"/>
              </a:rPr>
              <a:t>The sendmail data: </a:t>
            </a:r>
          </a:p>
          <a:p>
            <a:pPr lvl="1"/>
            <a:r>
              <a:rPr lang="en-US" altLang="zh-CN">
                <a:ea typeface="宋体" panose="02010600030101010101" pitchFamily="2" charset="-122"/>
              </a:rPr>
              <a:t>Each trace has two columns: the process ids and the system call numbers </a:t>
            </a:r>
          </a:p>
          <a:p>
            <a:pPr lvl="1"/>
            <a:r>
              <a:rPr lang="en-US" altLang="zh-CN">
                <a:ea typeface="宋体" panose="02010600030101010101" pitchFamily="2" charset="-122"/>
              </a:rPr>
              <a:t>Normal traces: </a:t>
            </a:r>
            <a:r>
              <a:rPr lang="en-US" altLang="zh-CN" i="1">
                <a:ea typeface="宋体" panose="02010600030101010101" pitchFamily="2" charset="-122"/>
              </a:rPr>
              <a:t>sendmail</a:t>
            </a:r>
            <a:r>
              <a:rPr lang="en-US" altLang="zh-CN">
                <a:ea typeface="宋体" panose="02010600030101010101" pitchFamily="2" charset="-122"/>
              </a:rPr>
              <a:t> and sendmail daemon </a:t>
            </a:r>
          </a:p>
          <a:p>
            <a:pPr lvl="1"/>
            <a:r>
              <a:rPr lang="en-US" altLang="zh-CN">
                <a:ea typeface="宋体" panose="02010600030101010101" pitchFamily="2" charset="-122"/>
              </a:rPr>
              <a:t>Abnormal traces: sunsendmailcap, syslog-remote, syslog-remote, decode, sm5x and sm56a attacks</a:t>
            </a:r>
          </a:p>
        </p:txBody>
      </p:sp>
    </p:spTree>
    <p:extLst>
      <p:ext uri="{BB962C8B-B14F-4D97-AF65-F5344CB8AC3E}">
        <p14:creationId xmlns:p14="http://schemas.microsoft.com/office/powerpoint/2010/main" val="1637911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Classification Models on sendmail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>
                <a:ea typeface="宋体" panose="02010600030101010101" pitchFamily="2" charset="-122"/>
              </a:rPr>
              <a:t>Lessons learned: </a:t>
            </a:r>
          </a:p>
          <a:p>
            <a:pPr lvl="1"/>
            <a:r>
              <a:rPr lang="en-US" altLang="zh-CN" dirty="0">
                <a:ea typeface="宋体" panose="02010600030101010101" pitchFamily="2" charset="-122"/>
              </a:rPr>
              <a:t>Normal behavior can be established and used to detect anomalous usage </a:t>
            </a:r>
          </a:p>
          <a:p>
            <a:pPr lvl="1"/>
            <a:r>
              <a:rPr lang="en-US" altLang="zh-CN" dirty="0">
                <a:ea typeface="宋体" panose="02010600030101010101" pitchFamily="2" charset="-122"/>
              </a:rPr>
              <a:t>Need to collect near </a:t>
            </a:r>
            <a:r>
              <a:rPr lang="en-US" altLang="zh-CN" dirty="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dirty="0">
                <a:ea typeface="宋体" panose="02010600030101010101" pitchFamily="2" charset="-122"/>
              </a:rPr>
              <a:t>complete</a:t>
            </a:r>
            <a:r>
              <a:rPr lang="en-US" altLang="zh-CN" dirty="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dirty="0">
                <a:ea typeface="宋体" panose="02010600030101010101" pitchFamily="2" charset="-122"/>
              </a:rPr>
              <a:t> normal data in order to build the </a:t>
            </a:r>
            <a:r>
              <a:rPr lang="en-US" altLang="zh-CN" dirty="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dirty="0">
                <a:ea typeface="宋体" panose="02010600030101010101" pitchFamily="2" charset="-122"/>
              </a:rPr>
              <a:t>normal</a:t>
            </a:r>
            <a:r>
              <a:rPr lang="en-US" altLang="zh-CN" dirty="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dirty="0">
                <a:ea typeface="宋体" panose="02010600030101010101" pitchFamily="2" charset="-122"/>
              </a:rPr>
              <a:t> model </a:t>
            </a:r>
          </a:p>
          <a:p>
            <a:pPr lvl="1"/>
            <a:r>
              <a:rPr lang="en-US" altLang="zh-CN" dirty="0">
                <a:ea typeface="宋体" panose="02010600030101010101" pitchFamily="2" charset="-122"/>
              </a:rPr>
              <a:t>But how do we know when to stop collecting? </a:t>
            </a:r>
          </a:p>
          <a:p>
            <a:pPr lvl="1"/>
            <a:r>
              <a:rPr lang="en-US" altLang="zh-CN" dirty="0">
                <a:ea typeface="宋体" panose="02010600030101010101" pitchFamily="2" charset="-122"/>
              </a:rPr>
              <a:t>Need tools to guide the audit data gathering process</a:t>
            </a:r>
          </a:p>
          <a:p>
            <a:endParaRPr lang="en-US" altLang="zh-CN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10623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宋体" panose="02010600030101010101" pitchFamily="2" charset="-122"/>
              </a:rPr>
              <a:t>Classification Models on</a:t>
            </a:r>
            <a:r>
              <a:rPr lang="en-US" altLang="zh-CN" sz="4000" i="1">
                <a:ea typeface="宋体" panose="02010600030101010101" pitchFamily="2" charset="-122"/>
              </a:rPr>
              <a:t> tcpdump</a:t>
            </a:r>
            <a:r>
              <a:rPr lang="en-US" altLang="zh-CN" sz="4000"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>
                <a:ea typeface="宋体" panose="02010600030101010101" pitchFamily="2" charset="-122"/>
              </a:rPr>
              <a:t>The tcpdump data (part of a public data visualization contest): 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ea typeface="宋体" panose="02010600030101010101" pitchFamily="2" charset="-122"/>
              </a:rPr>
              <a:t>Packets of incoming, out-going, and internal broadcast traffic 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ea typeface="宋体" panose="02010600030101010101" pitchFamily="2" charset="-122"/>
              </a:rPr>
              <a:t>One trace of normal network traffic </a:t>
            </a:r>
          </a:p>
          <a:p>
            <a:pPr lvl="1">
              <a:lnSpc>
                <a:spcPct val="120000"/>
              </a:lnSpc>
            </a:pPr>
            <a:r>
              <a:rPr lang="en-US" altLang="zh-CN">
                <a:ea typeface="宋体" panose="02010600030101010101" pitchFamily="2" charset="-122"/>
              </a:rPr>
              <a:t>Three traces of network intrusions</a:t>
            </a:r>
          </a:p>
          <a:p>
            <a:pPr>
              <a:lnSpc>
                <a:spcPct val="120000"/>
              </a:lnSpc>
            </a:pPr>
            <a:endParaRPr lang="en-US" altLang="zh-CN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7798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Incidents Increasing</a:t>
            </a:r>
          </a:p>
        </p:txBody>
      </p:sp>
      <p:pic>
        <p:nvPicPr>
          <p:cNvPr id="41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48" y="2160588"/>
            <a:ext cx="5649717" cy="3881437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5085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93038" cy="609600"/>
          </a:xfrm>
        </p:spPr>
        <p:txBody>
          <a:bodyPr>
            <a:normAutofit fontScale="90000"/>
          </a:bodyPr>
          <a:lstStyle/>
          <a:p>
            <a:r>
              <a:rPr lang="en-US" altLang="zh-CN">
                <a:ea typeface="宋体" panose="02010600030101010101" pitchFamily="2" charset="-122"/>
              </a:rPr>
              <a:t>Data Preprocessing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Extract the </a:t>
            </a:r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400">
                <a:ea typeface="宋体" panose="02010600030101010101" pitchFamily="2" charset="-122"/>
              </a:rPr>
              <a:t>connection</a:t>
            </a:r>
            <a:r>
              <a:rPr lang="en-US" altLang="zh-CN" sz="24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400">
                <a:ea typeface="宋体" panose="02010600030101010101" pitchFamily="2" charset="-122"/>
              </a:rPr>
              <a:t> level features: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Record connection attempts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Watch how connection is terminated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Each record has: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start time and duration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participating hosts and ports (applications)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statistics (e.g., # of bytes)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flag: normal or a connection/termination error </a:t>
            </a:r>
          </a:p>
          <a:p>
            <a:pPr lvl="1">
              <a:lnSpc>
                <a:spcPct val="110000"/>
              </a:lnSpc>
            </a:pPr>
            <a:r>
              <a:rPr lang="en-US" altLang="zh-CN" sz="2000">
                <a:ea typeface="宋体" panose="02010600030101010101" pitchFamily="2" charset="-122"/>
              </a:rPr>
              <a:t>protocol: TCP or UDP 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Divide connections into 3 types: incoming, out-going, and inter-lan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zh-CN" sz="24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6500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001000" cy="9906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ea typeface="宋体" panose="02010600030101010101" pitchFamily="2" charset="-122"/>
              </a:rPr>
              <a:t>Building Classifier for Each Type of Connections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Use the destination service (port) as the class label </a:t>
            </a:r>
            <a:endParaRPr lang="en-US" altLang="zh-CN" sz="2400" b="1">
              <a:ea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Training data: 80% of the normal connections 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Testing data: 20% of the normal connections and connections in the 3 intrusion traces 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ea typeface="宋体" panose="02010600030101010101" pitchFamily="2" charset="-122"/>
              </a:rPr>
              <a:t>Apply RIPPER to learn rules</a:t>
            </a:r>
          </a:p>
          <a:p>
            <a:endParaRPr lang="en-US" altLang="zh-CN" sz="24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4957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93038" cy="609600"/>
          </a:xfrm>
        </p:spPr>
        <p:txBody>
          <a:bodyPr>
            <a:normAutofit fontScale="90000"/>
          </a:bodyPr>
          <a:lstStyle/>
          <a:p>
            <a:r>
              <a:rPr lang="en-US" altLang="zh-CN">
                <a:ea typeface="宋体" panose="02010600030101010101" pitchFamily="2" charset="-122"/>
              </a:rPr>
              <a:t>Lessons Learned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zh-CN" sz="2400">
                <a:ea typeface="宋体" panose="02010600030101010101" pitchFamily="2" charset="-122"/>
              </a:rPr>
              <a:t>Data preprocessing requires extensive domain knowledge </a:t>
            </a:r>
            <a:endParaRPr lang="en-US" altLang="zh-CN" sz="2400" b="1"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>
                <a:ea typeface="宋体" panose="02010600030101010101" pitchFamily="2" charset="-122"/>
              </a:rPr>
              <a:t>Adding temporal features improves classification accuracy </a:t>
            </a:r>
          </a:p>
          <a:p>
            <a:pPr>
              <a:lnSpc>
                <a:spcPct val="120000"/>
              </a:lnSpc>
            </a:pPr>
            <a:r>
              <a:rPr lang="en-US" altLang="zh-CN" sz="2400">
                <a:ea typeface="宋体" panose="02010600030101010101" pitchFamily="2" charset="-122"/>
              </a:rPr>
              <a:t>Need tools to guide (temporal) feature selection</a:t>
            </a:r>
          </a:p>
          <a:p>
            <a:endParaRPr lang="en-US" altLang="zh-CN" sz="24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5743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altLang="zh-CN" sz="4000">
                <a:ea typeface="宋体" panose="02010600030101010101" pitchFamily="2" charset="-122"/>
              </a:rPr>
              <a:t>Meta Classifier that Combines Evidence from Multiple Detection Models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40000"/>
              </a:lnSpc>
            </a:pPr>
            <a:r>
              <a:rPr lang="en-US" altLang="zh-CN" sz="2400">
                <a:ea typeface="宋体" panose="02010600030101010101" pitchFamily="2" charset="-122"/>
              </a:rPr>
              <a:t>Build base classifiers that each model one aspect of the system </a:t>
            </a:r>
          </a:p>
          <a:p>
            <a:pPr>
              <a:lnSpc>
                <a:spcPct val="140000"/>
              </a:lnSpc>
            </a:pPr>
            <a:r>
              <a:rPr lang="en-US" altLang="zh-CN" sz="2400">
                <a:ea typeface="宋体" panose="02010600030101010101" pitchFamily="2" charset="-122"/>
              </a:rPr>
              <a:t>The meta learning task: </a:t>
            </a:r>
          </a:p>
          <a:p>
            <a:pPr lvl="1">
              <a:lnSpc>
                <a:spcPct val="140000"/>
              </a:lnSpc>
            </a:pPr>
            <a:r>
              <a:rPr lang="en-US" altLang="zh-CN" sz="2000">
                <a:ea typeface="宋体" panose="02010600030101010101" pitchFamily="2" charset="-122"/>
              </a:rPr>
              <a:t>each record has a collection of evidence from base classifiers, and a class label 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000">
                <a:ea typeface="宋体" panose="02010600030101010101" pitchFamily="2" charset="-122"/>
              </a:rPr>
              <a:t>normal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000">
                <a:ea typeface="宋体" panose="02010600030101010101" pitchFamily="2" charset="-122"/>
              </a:rPr>
              <a:t>or 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2000">
                <a:ea typeface="宋体" panose="02010600030101010101" pitchFamily="2" charset="-122"/>
              </a:rPr>
              <a:t>abnormal</a:t>
            </a:r>
            <a:r>
              <a:rPr lang="en-US" altLang="zh-CN" sz="2000">
                <a:latin typeface="Tahoma" panose="020B0604030504040204" pitchFamily="34" charset="0"/>
                <a:ea typeface="宋体" panose="02010600030101010101" pitchFamily="2" charset="-122"/>
              </a:rPr>
              <a:t>”</a:t>
            </a:r>
            <a:r>
              <a:rPr lang="en-US" altLang="zh-CN" sz="2000">
                <a:ea typeface="宋体" panose="02010600030101010101" pitchFamily="2" charset="-122"/>
              </a:rPr>
              <a:t> on the state of the system </a:t>
            </a:r>
          </a:p>
          <a:p>
            <a:pPr>
              <a:lnSpc>
                <a:spcPct val="140000"/>
              </a:lnSpc>
            </a:pPr>
            <a:r>
              <a:rPr lang="en-US" altLang="zh-CN" sz="2400">
                <a:ea typeface="宋体" panose="02010600030101010101" pitchFamily="2" charset="-122"/>
              </a:rPr>
              <a:t>Apply a learning algorithm to produce the meta classifier</a:t>
            </a:r>
          </a:p>
        </p:txBody>
      </p:sp>
    </p:spTree>
    <p:extLst>
      <p:ext uri="{BB962C8B-B14F-4D97-AF65-F5344CB8AC3E}">
        <p14:creationId xmlns:p14="http://schemas.microsoft.com/office/powerpoint/2010/main" val="822428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http://www.cs.kent.edu/~</a:t>
            </a:r>
            <a:r>
              <a:rPr lang="en-US" smtClean="0">
                <a:hlinkClick r:id="rId2"/>
              </a:rPr>
              <a:t>jin/dataminingcourse/intrusiondection.ppt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6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attack?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Perspective matters</a:t>
            </a:r>
          </a:p>
          <a:p>
            <a:r>
              <a:rPr lang="en-US"/>
              <a:t>Victim: intrusion of loss or consequence</a:t>
            </a:r>
          </a:p>
          <a:p>
            <a:r>
              <a:rPr lang="en-US"/>
              <a:t>Attacker: achieved specific goals</a:t>
            </a:r>
          </a:p>
          <a:p>
            <a:r>
              <a:rPr lang="en-US"/>
              <a:t>Generally, if the victim has been affected, we say he has been attacked</a:t>
            </a:r>
          </a:p>
          <a:p>
            <a:r>
              <a:rPr lang="en-US"/>
              <a:t>Intrusion: successful attack</a:t>
            </a:r>
          </a:p>
          <a:p>
            <a:r>
              <a:rPr lang="en-US"/>
              <a:t>Even attacker-unsuccessful attempts may be intrusion. (ie Machine crashed)</a:t>
            </a:r>
          </a:p>
        </p:txBody>
      </p:sp>
    </p:spTree>
    <p:extLst>
      <p:ext uri="{BB962C8B-B14F-4D97-AF65-F5344CB8AC3E}">
        <p14:creationId xmlns:p14="http://schemas.microsoft.com/office/powerpoint/2010/main" val="307642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Breakdown of an Intrusion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/>
              <a:t>Intrusion begins when intruder takes steps to fulfill objectives</a:t>
            </a:r>
          </a:p>
          <a:p>
            <a:r>
              <a:rPr lang="en-US" sz="2800"/>
              <a:t>A flaw or weakness must be exploited, either by hand or with a precrafted tool</a:t>
            </a:r>
          </a:p>
          <a:p>
            <a:r>
              <a:rPr lang="en-US" sz="2800"/>
              <a:t>Flaws include social engineering: human processes can weaken security/integrity</a:t>
            </a:r>
          </a:p>
          <a:p>
            <a:r>
              <a:rPr lang="en-US" sz="2800"/>
              <a:t>Intrusion ends when attacker succeeds or gives up.</a:t>
            </a:r>
          </a:p>
          <a:p>
            <a:r>
              <a:rPr lang="en-US" sz="2800"/>
              <a:t>Attacks can have multiple victims or attackers</a:t>
            </a:r>
          </a:p>
        </p:txBody>
      </p:sp>
    </p:spTree>
    <p:extLst>
      <p:ext uri="{BB962C8B-B14F-4D97-AF65-F5344CB8AC3E}">
        <p14:creationId xmlns:p14="http://schemas.microsoft.com/office/powerpoint/2010/main" val="1212183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 of IDS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Answer the questions:</a:t>
            </a:r>
          </a:p>
          <a:p>
            <a:pPr lvl="1">
              <a:lnSpc>
                <a:spcPct val="90000"/>
              </a:lnSpc>
            </a:pPr>
            <a:r>
              <a:rPr lang="en-US"/>
              <a:t>What happened?</a:t>
            </a:r>
          </a:p>
          <a:p>
            <a:pPr lvl="1">
              <a:lnSpc>
                <a:spcPct val="90000"/>
              </a:lnSpc>
            </a:pPr>
            <a:r>
              <a:rPr lang="en-US"/>
              <a:t>Who was affected?  Who was the attacker?</a:t>
            </a:r>
          </a:p>
          <a:p>
            <a:pPr lvl="1">
              <a:lnSpc>
                <a:spcPct val="90000"/>
              </a:lnSpc>
            </a:pPr>
            <a:r>
              <a:rPr lang="en-US"/>
              <a:t>How are they affected?  How did the intrusion occur?</a:t>
            </a:r>
          </a:p>
          <a:p>
            <a:pPr lvl="1">
              <a:lnSpc>
                <a:spcPct val="90000"/>
              </a:lnSpc>
            </a:pPr>
            <a:r>
              <a:rPr lang="en-US"/>
              <a:t>Where and when did the intrusion originate?</a:t>
            </a:r>
          </a:p>
          <a:p>
            <a:pPr lvl="1">
              <a:lnSpc>
                <a:spcPct val="90000"/>
              </a:lnSpc>
            </a:pPr>
            <a:r>
              <a:rPr lang="en-US"/>
              <a:t>Why were we attacked?</a:t>
            </a:r>
          </a:p>
          <a:p>
            <a:pPr>
              <a:lnSpc>
                <a:spcPct val="90000"/>
              </a:lnSpc>
            </a:pPr>
            <a:r>
              <a:rPr lang="en-US"/>
              <a:t>ID aims to positively identify all attacks and negatively identify all non-attacks</a:t>
            </a:r>
          </a:p>
        </p:txBody>
      </p:sp>
    </p:spTree>
    <p:extLst>
      <p:ext uri="{BB962C8B-B14F-4D97-AF65-F5344CB8AC3E}">
        <p14:creationId xmlns:p14="http://schemas.microsoft.com/office/powerpoint/2010/main" val="2049972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zh-CN" sz="4000"/>
              <a:t>Intrusion Detection Approaches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772400" cy="2057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charset="0"/>
              <a:buAutoNum type="arabicPeriod"/>
            </a:pPr>
            <a:r>
              <a:rPr lang="en-US" altLang="zh-CN"/>
              <a:t>Define and extract the features of behavior in system</a:t>
            </a:r>
          </a:p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charset="0"/>
              <a:buAutoNum type="arabicPeriod"/>
            </a:pPr>
            <a:r>
              <a:rPr lang="en-US" altLang="zh-CN"/>
              <a:t>Define and extract the Rules of Intrusion</a:t>
            </a:r>
          </a:p>
          <a:p>
            <a:pPr marL="609600" indent="-609600">
              <a:lnSpc>
                <a:spcPct val="90000"/>
              </a:lnSpc>
              <a:buClr>
                <a:schemeClr val="hlink"/>
              </a:buClr>
              <a:buFont typeface="Wingdings" charset="0"/>
              <a:buAutoNum type="arabicPeriod"/>
            </a:pPr>
            <a:r>
              <a:rPr lang="en-US" altLang="zh-CN"/>
              <a:t>Apply the rules to detect the intrusion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810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Training </a:t>
            </a:r>
          </a:p>
          <a:p>
            <a:pPr algn="ctr"/>
            <a:r>
              <a:rPr lang="en-US" altLang="zh-CN">
                <a:solidFill>
                  <a:schemeClr val="bg1"/>
                </a:solidFill>
              </a:rPr>
              <a:t>Audit Data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5146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Features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4495800" y="50292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Rules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7315200" y="3429000"/>
            <a:ext cx="1447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Audit Data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6934200" y="5029200"/>
            <a:ext cx="2209800" cy="1219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>
                <a:solidFill>
                  <a:schemeClr val="bg1"/>
                </a:solidFill>
              </a:rPr>
              <a:t>Pattern matching </a:t>
            </a:r>
          </a:p>
          <a:p>
            <a:pPr algn="ctr"/>
            <a:r>
              <a:rPr lang="en-US" altLang="zh-CN">
                <a:solidFill>
                  <a:schemeClr val="bg1"/>
                </a:solidFill>
              </a:rPr>
              <a:t>or Classification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828800" y="56388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962400" y="5638800"/>
            <a:ext cx="533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5943600" y="5562600"/>
            <a:ext cx="914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8001000" y="46482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6638" name="Oval 14"/>
          <p:cNvSpPr>
            <a:spLocks noChangeArrowheads="1"/>
          </p:cNvSpPr>
          <p:nvPr/>
        </p:nvSpPr>
        <p:spPr bwMode="auto">
          <a:xfrm>
            <a:off x="1981200" y="52578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39" name="Oval 15"/>
          <p:cNvSpPr>
            <a:spLocks noChangeArrowheads="1"/>
          </p:cNvSpPr>
          <p:nvPr/>
        </p:nvSpPr>
        <p:spPr bwMode="auto">
          <a:xfrm>
            <a:off x="7543800" y="47244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6640" name="Oval 16"/>
          <p:cNvSpPr>
            <a:spLocks noChangeArrowheads="1"/>
          </p:cNvSpPr>
          <p:nvPr/>
        </p:nvSpPr>
        <p:spPr bwMode="auto">
          <a:xfrm>
            <a:off x="6248400" y="51816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4038600" y="5181600"/>
            <a:ext cx="381000" cy="304800"/>
          </a:xfrm>
          <a:prstGeom prst="ellipse">
            <a:avLst/>
          </a:prstGeom>
          <a:solidFill>
            <a:srgbClr val="CC99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CN" altLang="en-US">
                <a:solidFill>
                  <a:schemeClr val="hlink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041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Thinking about The Intrusion Detection System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altLang="zh-CN"/>
              <a:t>Intrusion Detection system is a pattern discover and pattern recognition system.</a:t>
            </a:r>
          </a:p>
          <a:p>
            <a:pPr marL="609600" indent="-609600"/>
            <a:r>
              <a:rPr lang="en-US" altLang="zh-CN"/>
              <a:t>The Pattern (Rule) is the most important part in the Intrusion Detection System</a:t>
            </a:r>
          </a:p>
          <a:p>
            <a:pPr marL="990600" lvl="1" indent="-533400"/>
            <a:r>
              <a:rPr lang="en-US" altLang="zh-CN"/>
              <a:t>Pattern(Rule) Expression</a:t>
            </a:r>
          </a:p>
          <a:p>
            <a:pPr marL="990600" lvl="1" indent="-533400"/>
            <a:r>
              <a:rPr lang="en-US" altLang="zh-CN"/>
              <a:t>Pattern(Rule) Discover</a:t>
            </a:r>
          </a:p>
          <a:p>
            <a:pPr marL="990600" lvl="1" indent="-533400"/>
            <a:r>
              <a:rPr lang="en-US" altLang="zh-CN"/>
              <a:t>Pattern Matching &amp; Pattern Recognition.</a:t>
            </a:r>
          </a:p>
        </p:txBody>
      </p:sp>
    </p:spTree>
    <p:extLst>
      <p:ext uri="{BB962C8B-B14F-4D97-AF65-F5344CB8AC3E}">
        <p14:creationId xmlns:p14="http://schemas.microsoft.com/office/powerpoint/2010/main" val="186643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VISIO" r:id="rId3" imgW="7478280" imgH="7092720" progId="Visio.Drawing.6">
                  <p:embed/>
                </p:oleObj>
              </mc:Choice>
              <mc:Fallback>
                <p:oleObj name="VISIO" r:id="rId3" imgW="7478280" imgH="7092720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658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</TotalTime>
  <Words>1358</Words>
  <Application>Microsoft Office PowerPoint</Application>
  <PresentationFormat>On-screen Show (4:3)</PresentationFormat>
  <Paragraphs>212</Paragraphs>
  <Slides>34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50" baseType="lpstr">
      <vt:lpstr>メイリオ</vt:lpstr>
      <vt:lpstr>ＭＳ Ｐゴシック</vt:lpstr>
      <vt:lpstr>华文新魏</vt:lpstr>
      <vt:lpstr>宋体</vt:lpstr>
      <vt:lpstr>方正姚体</vt:lpstr>
      <vt:lpstr>Arial</vt:lpstr>
      <vt:lpstr>Calibri</vt:lpstr>
      <vt:lpstr>Corbel</vt:lpstr>
      <vt:lpstr>Garamond</vt:lpstr>
      <vt:lpstr>Tahoma</vt:lpstr>
      <vt:lpstr>Trebuchet MS</vt:lpstr>
      <vt:lpstr>Verdana</vt:lpstr>
      <vt:lpstr>Wingdings</vt:lpstr>
      <vt:lpstr>Wingdings 3</vt:lpstr>
      <vt:lpstr>Facet</vt:lpstr>
      <vt:lpstr>VISIO</vt:lpstr>
      <vt:lpstr>Data Mining for Intrusion Detection </vt:lpstr>
      <vt:lpstr>Why do we need protection?</vt:lpstr>
      <vt:lpstr>Incidents Increasing</vt:lpstr>
      <vt:lpstr>What is an attack?</vt:lpstr>
      <vt:lpstr>Breakdown of an Intrusion</vt:lpstr>
      <vt:lpstr>Goals of IDS</vt:lpstr>
      <vt:lpstr>Intrusion Detection Approaches</vt:lpstr>
      <vt:lpstr>Thinking about The Intrusion Detection System</vt:lpstr>
      <vt:lpstr>PowerPoint Presentation</vt:lpstr>
      <vt:lpstr>Rule Discover Method</vt:lpstr>
      <vt:lpstr>Pattern Matching &amp; Pattern Recognition Methods </vt:lpstr>
      <vt:lpstr>Association Rules</vt:lpstr>
      <vt:lpstr>Association Pattern Discover</vt:lpstr>
      <vt:lpstr>Association Pattern Example</vt:lpstr>
      <vt:lpstr>Association Pattern Detecting</vt:lpstr>
      <vt:lpstr>PowerPoint Presentation</vt:lpstr>
      <vt:lpstr>Classification Methods</vt:lpstr>
      <vt:lpstr>PowerPoint Presentation</vt:lpstr>
      <vt:lpstr>PowerPoint Presentation</vt:lpstr>
      <vt:lpstr>PowerPoint Presentation</vt:lpstr>
      <vt:lpstr>A Systematic Framework—J.Stolfo et al.</vt:lpstr>
      <vt:lpstr>A Systematic Framework</vt:lpstr>
      <vt:lpstr>A Systematic Framework</vt:lpstr>
      <vt:lpstr>A Systematic Framework</vt:lpstr>
      <vt:lpstr>Building Classifiers for Intrusion Detection—J.Stolfo et al.</vt:lpstr>
      <vt:lpstr>Classification Models on sendmail </vt:lpstr>
      <vt:lpstr>Classification Models on sendmail</vt:lpstr>
      <vt:lpstr>Classification Models on sendmail</vt:lpstr>
      <vt:lpstr>Classification Models on tcpdump </vt:lpstr>
      <vt:lpstr>Data Preprocessing</vt:lpstr>
      <vt:lpstr>Building Classifier for Each Type of Connections</vt:lpstr>
      <vt:lpstr>Lessons Learned</vt:lpstr>
      <vt:lpstr>Meta Classifier that Combines Evidence from Multiple Detection Models</vt:lpstr>
      <vt:lpstr>Reference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 for Intrusion Detection </dc:title>
  <dc:creator>YY Tian</dc:creator>
  <cp:lastModifiedBy>Yang Mu</cp:lastModifiedBy>
  <cp:revision>9</cp:revision>
  <dcterms:created xsi:type="dcterms:W3CDTF">2014-02-20T19:35:50Z</dcterms:created>
  <dcterms:modified xsi:type="dcterms:W3CDTF">2014-04-15T17:00:16Z</dcterms:modified>
</cp:coreProperties>
</file>